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58"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77961-CBF7-4CE8-8FF4-E7C506D44F5D}" type="datetimeFigureOut">
              <a:rPr lang="es-ES" smtClean="0"/>
              <a:t>07/04/2024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830A5-7CB6-4918-8E0F-65CA435A1C0A}" type="slidenum">
              <a:rPr lang="es-ES" smtClean="0"/>
              <a:t>‹Nº›</a:t>
            </a:fld>
            <a:endParaRPr lang="es-ES"/>
          </a:p>
        </p:txBody>
      </p:sp>
    </p:spTree>
    <p:extLst>
      <p:ext uri="{BB962C8B-B14F-4D97-AF65-F5344CB8AC3E}">
        <p14:creationId xmlns:p14="http://schemas.microsoft.com/office/powerpoint/2010/main" val="262366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6830A5-7CB6-4918-8E0F-65CA435A1C0A}" type="slidenum">
              <a:rPr lang="es-ES" smtClean="0"/>
              <a:t>2</a:t>
            </a:fld>
            <a:endParaRPr lang="es-ES"/>
          </a:p>
        </p:txBody>
      </p:sp>
    </p:spTree>
    <p:extLst>
      <p:ext uri="{BB962C8B-B14F-4D97-AF65-F5344CB8AC3E}">
        <p14:creationId xmlns:p14="http://schemas.microsoft.com/office/powerpoint/2010/main" val="137449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1ED45-59EB-C60E-0324-AF0999B7CE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71F14AD-33D0-AD07-F9B3-7744A2098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1A6A424-3605-4AAF-B748-3847D776EDA6}"/>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5A6B41C0-2A8F-5A7F-4BB9-C8A52488FBF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C1B203-34CA-C3B1-5B74-0E7E78D81033}"/>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98100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22C4A-6680-2EEB-5865-6B4F6D6B9C4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074C33-45BE-F708-B78D-2A4DABA7104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CB08F85-F8DB-2768-B3D0-C6562B4B8984}"/>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888F67D9-4AC8-BBA3-9DF1-38663010E4E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F50A7C0-A0BD-4469-9758-59E95758FCCA}"/>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77359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5688FCD-8EBC-6C63-C012-50672AE3423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0936F2E-7F9D-444D-5B6F-C53B3C1518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BA7F92-FBA8-467C-B51B-73DFD2C535B5}"/>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E546BDD9-388E-D4A8-2DC7-C3BC9B2B44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9A5E1AC-7F09-002E-29EC-08145AD5F943}"/>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296461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4FF3E-43DF-D450-181B-57A8D3E7C09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D37AA0A-9FD9-6C97-05D7-1E6D3DE7119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A42E05-8DF9-E6C2-D296-A9372F0DDAF5}"/>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651CD7E4-1ADC-B599-B1DA-93182BCD74C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CF433B8-FD0C-482A-36E9-E4F9F206447E}"/>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54163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8FFAE-F992-73F0-E1D3-A721E237F2E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541FE6-1A5A-5359-2FFC-3F243AB52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26D26A-6902-6D05-6666-50093B827592}"/>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40B648E7-45DF-2DC5-30E2-B059C7F7C86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D24231-11E9-11A1-65C9-E0C4A995F98F}"/>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74384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B5829-1C2E-D651-7FF4-1A1510EEAE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1E65ABC-B2F4-E385-30FF-B7A60F4BDC5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2A81E17-85C5-A9E4-3267-6153E77FB0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7CB2B88-804A-326C-6726-A417A965C48F}"/>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6" name="Marcador de pie de página 5">
            <a:extLst>
              <a:ext uri="{FF2B5EF4-FFF2-40B4-BE49-F238E27FC236}">
                <a16:creationId xmlns:a16="http://schemas.microsoft.com/office/drawing/2014/main" id="{17F56948-0673-1650-9EBF-8667CC6DC1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B1D2548-2734-8DEF-465B-F603E8758E59}"/>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63874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6957C-81DB-575D-6A08-4C1AB81F9B8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045D27A-1953-EBEB-4D69-2CE0F7A6E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06B4387-4E9C-27E2-B569-2A54B50BB49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DE51276-3697-933E-DE16-94D1744AC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A7ED667-361E-269E-EDA6-4D6A679620B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0D4494D-FF25-ACD4-6417-404452C575C9}"/>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8" name="Marcador de pie de página 7">
            <a:extLst>
              <a:ext uri="{FF2B5EF4-FFF2-40B4-BE49-F238E27FC236}">
                <a16:creationId xmlns:a16="http://schemas.microsoft.com/office/drawing/2014/main" id="{2ABD65A1-62FC-98D5-9883-BFF1E097D60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763E34B-2911-6CEE-D884-EE0301883897}"/>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259326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9362A-419F-B70C-8A35-940E868BD05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D1F787E-A0FE-38B6-D023-33791CDA11F6}"/>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4" name="Marcador de pie de página 3">
            <a:extLst>
              <a:ext uri="{FF2B5EF4-FFF2-40B4-BE49-F238E27FC236}">
                <a16:creationId xmlns:a16="http://schemas.microsoft.com/office/drawing/2014/main" id="{C988F1F4-5FC0-1CBD-74EF-F239A30FD30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3FAA935-7132-EBDF-010A-CADA913731EA}"/>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24909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5B931E8-1925-0C18-A34C-9135B33FF29A}"/>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3" name="Marcador de pie de página 2">
            <a:extLst>
              <a:ext uri="{FF2B5EF4-FFF2-40B4-BE49-F238E27FC236}">
                <a16:creationId xmlns:a16="http://schemas.microsoft.com/office/drawing/2014/main" id="{057A20EC-7A5B-9ED6-0065-BC3C3A92BA0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832FECD-E41B-9DEE-A253-68A173B250F8}"/>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404842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279D1-2954-51D2-1364-6AF4D3AD8D2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3DBDBA2-93CA-E87D-EC3B-E4DE2CD33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83B240-0225-9A61-D602-BC19811E1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7267DD-A684-2802-BD50-C964E39CBC59}"/>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6" name="Marcador de pie de página 5">
            <a:extLst>
              <a:ext uri="{FF2B5EF4-FFF2-40B4-BE49-F238E27FC236}">
                <a16:creationId xmlns:a16="http://schemas.microsoft.com/office/drawing/2014/main" id="{ADC1EC7D-473C-719D-EA52-204FFACE71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7FF08B0-CF58-B2DF-8760-5E77BCA3FCEF}"/>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1778925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0BD3D-BF63-AA8D-F858-28BD8F151E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02ED9A-591B-8098-881C-AA106B50C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2A66237-6ABE-FF7E-3527-9DDEBC431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CAF858-C841-3C95-F738-EFCF9959D72B}"/>
              </a:ext>
            </a:extLst>
          </p:cNvPr>
          <p:cNvSpPr>
            <a:spLocks noGrp="1"/>
          </p:cNvSpPr>
          <p:nvPr>
            <p:ph type="dt" sz="half" idx="10"/>
          </p:nvPr>
        </p:nvSpPr>
        <p:spPr/>
        <p:txBody>
          <a:bodyPr/>
          <a:lstStyle/>
          <a:p>
            <a:fld id="{1A134312-684E-49BD-A331-1257124B0C0E}" type="datetimeFigureOut">
              <a:rPr lang="es-ES" smtClean="0"/>
              <a:t>07/04/2024</a:t>
            </a:fld>
            <a:endParaRPr lang="es-ES"/>
          </a:p>
        </p:txBody>
      </p:sp>
      <p:sp>
        <p:nvSpPr>
          <p:cNvPr id="6" name="Marcador de pie de página 5">
            <a:extLst>
              <a:ext uri="{FF2B5EF4-FFF2-40B4-BE49-F238E27FC236}">
                <a16:creationId xmlns:a16="http://schemas.microsoft.com/office/drawing/2014/main" id="{3F124405-0A1D-C017-4E84-A60ACD39B92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42AB4A2-2E84-9DEE-C027-07678676A1E5}"/>
              </a:ext>
            </a:extLst>
          </p:cNvPr>
          <p:cNvSpPr>
            <a:spLocks noGrp="1"/>
          </p:cNvSpPr>
          <p:nvPr>
            <p:ph type="sldNum" sz="quarter" idx="12"/>
          </p:nvPr>
        </p:nvSpPr>
        <p:spPr/>
        <p:txBody>
          <a:bodyPr/>
          <a:lstStyle/>
          <a:p>
            <a:fld id="{C8F4D43A-E1B8-46D1-B424-620A8077FCE5}" type="slidenum">
              <a:rPr lang="es-ES" smtClean="0"/>
              <a:t>‹Nº›</a:t>
            </a:fld>
            <a:endParaRPr lang="es-ES"/>
          </a:p>
        </p:txBody>
      </p:sp>
    </p:spTree>
    <p:extLst>
      <p:ext uri="{BB962C8B-B14F-4D97-AF65-F5344CB8AC3E}">
        <p14:creationId xmlns:p14="http://schemas.microsoft.com/office/powerpoint/2010/main" val="3852244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2ECB3-A930-FB41-F18B-971C0EA84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CF9E89-8257-6D31-2255-E0B594AE2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A92CDBC-A17B-E3AD-A697-00E63CDE4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134312-684E-49BD-A331-1257124B0C0E}" type="datetimeFigureOut">
              <a:rPr lang="es-ES" smtClean="0"/>
              <a:t>07/04/2024</a:t>
            </a:fld>
            <a:endParaRPr lang="es-ES"/>
          </a:p>
        </p:txBody>
      </p:sp>
      <p:sp>
        <p:nvSpPr>
          <p:cNvPr id="5" name="Marcador de pie de página 4">
            <a:extLst>
              <a:ext uri="{FF2B5EF4-FFF2-40B4-BE49-F238E27FC236}">
                <a16:creationId xmlns:a16="http://schemas.microsoft.com/office/drawing/2014/main" id="{F6DDC59C-C6C4-C683-F412-8EA2E63C2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0F79815-FBEB-26BC-42F8-3FD51C6E53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F4D43A-E1B8-46D1-B424-620A8077FCE5}" type="slidenum">
              <a:rPr lang="es-ES" smtClean="0"/>
              <a:t>‹Nº›</a:t>
            </a:fld>
            <a:endParaRPr lang="es-ES"/>
          </a:p>
        </p:txBody>
      </p:sp>
    </p:spTree>
    <p:extLst>
      <p:ext uri="{BB962C8B-B14F-4D97-AF65-F5344CB8AC3E}">
        <p14:creationId xmlns:p14="http://schemas.microsoft.com/office/powerpoint/2010/main" val="381371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26B30-55D1-60EB-D099-D4181432F2D1}"/>
              </a:ext>
            </a:extLst>
          </p:cNvPr>
          <p:cNvSpPr>
            <a:spLocks noGrp="1"/>
          </p:cNvSpPr>
          <p:nvPr>
            <p:ph type="ctrTitle"/>
          </p:nvPr>
        </p:nvSpPr>
        <p:spPr>
          <a:xfrm>
            <a:off x="1700941" y="447044"/>
            <a:ext cx="8662219" cy="147484"/>
          </a:xfrm>
        </p:spPr>
        <p:txBody>
          <a:bodyPr>
            <a:noAutofit/>
          </a:bodyPr>
          <a:lstStyle/>
          <a:p>
            <a:r>
              <a:rPr lang="es-ES" sz="1800" b="1" dirty="0">
                <a:solidFill>
                  <a:srgbClr val="FF0000"/>
                </a:solidFill>
              </a:rPr>
              <a:t>Carga de datos en el software</a:t>
            </a:r>
          </a:p>
        </p:txBody>
      </p:sp>
      <p:pic>
        <p:nvPicPr>
          <p:cNvPr id="5" name="Imagen 4">
            <a:extLst>
              <a:ext uri="{FF2B5EF4-FFF2-40B4-BE49-F238E27FC236}">
                <a16:creationId xmlns:a16="http://schemas.microsoft.com/office/drawing/2014/main" id="{D4F18AE4-EA00-A4F7-1BE5-78214885DEDF}"/>
              </a:ext>
            </a:extLst>
          </p:cNvPr>
          <p:cNvPicPr>
            <a:picLocks noChangeAspect="1"/>
          </p:cNvPicPr>
          <p:nvPr/>
        </p:nvPicPr>
        <p:blipFill rotWithShape="1">
          <a:blip r:embed="rId2"/>
          <a:srcRect r="859" b="35444"/>
          <a:stretch/>
        </p:blipFill>
        <p:spPr>
          <a:xfrm>
            <a:off x="426173" y="747251"/>
            <a:ext cx="3706807" cy="2273741"/>
          </a:xfrm>
          <a:prstGeom prst="rect">
            <a:avLst/>
          </a:prstGeom>
        </p:spPr>
      </p:pic>
      <p:pic>
        <p:nvPicPr>
          <p:cNvPr id="1026" name="Picture 2" descr="Imágenes de Cursor Pixel - Descarga gratuita en Freepik">
            <a:extLst>
              <a:ext uri="{FF2B5EF4-FFF2-40B4-BE49-F238E27FC236}">
                <a16:creationId xmlns:a16="http://schemas.microsoft.com/office/drawing/2014/main" id="{8F390ACD-2A46-B4DB-36BE-D5D2EEDF79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461139" y="981492"/>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9698E52B-2AFF-53E6-A7FD-456E9242A849}"/>
              </a:ext>
            </a:extLst>
          </p:cNvPr>
          <p:cNvSpPr/>
          <p:nvPr/>
        </p:nvSpPr>
        <p:spPr>
          <a:xfrm>
            <a:off x="4195416" y="1705950"/>
            <a:ext cx="392239" cy="304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7AC43775-41E7-1B20-9F47-66AB6C535637}"/>
              </a:ext>
            </a:extLst>
          </p:cNvPr>
          <p:cNvPicPr>
            <a:picLocks noChangeAspect="1"/>
          </p:cNvPicPr>
          <p:nvPr/>
        </p:nvPicPr>
        <p:blipFill rotWithShape="1">
          <a:blip r:embed="rId5"/>
          <a:srcRect b="24667"/>
          <a:stretch/>
        </p:blipFill>
        <p:spPr>
          <a:xfrm>
            <a:off x="4650091" y="743174"/>
            <a:ext cx="3374318" cy="2281895"/>
          </a:xfrm>
          <a:prstGeom prst="rect">
            <a:avLst/>
          </a:prstGeom>
        </p:spPr>
      </p:pic>
      <p:pic>
        <p:nvPicPr>
          <p:cNvPr id="11" name="Picture 2" descr="Imágenes de Cursor Pixel - Descarga gratuita en Freepik">
            <a:extLst>
              <a:ext uri="{FF2B5EF4-FFF2-40B4-BE49-F238E27FC236}">
                <a16:creationId xmlns:a16="http://schemas.microsoft.com/office/drawing/2014/main" id="{B5EFDBCA-3C37-5DB0-0E71-BC809F1C1A2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7425082" y="2003035"/>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C289ED1F-8C3E-62ED-8515-59CBC6BBFA83}"/>
              </a:ext>
            </a:extLst>
          </p:cNvPr>
          <p:cNvPicPr>
            <a:picLocks noChangeAspect="1"/>
          </p:cNvPicPr>
          <p:nvPr/>
        </p:nvPicPr>
        <p:blipFill rotWithShape="1">
          <a:blip r:embed="rId6"/>
          <a:srcRect r="394" b="10466"/>
          <a:stretch/>
        </p:blipFill>
        <p:spPr>
          <a:xfrm>
            <a:off x="8448604" y="900057"/>
            <a:ext cx="3570676" cy="1805419"/>
          </a:xfrm>
          <a:prstGeom prst="rect">
            <a:avLst/>
          </a:prstGeom>
        </p:spPr>
      </p:pic>
      <p:sp>
        <p:nvSpPr>
          <p:cNvPr id="14" name="Flecha: a la derecha 13">
            <a:extLst>
              <a:ext uri="{FF2B5EF4-FFF2-40B4-BE49-F238E27FC236}">
                <a16:creationId xmlns:a16="http://schemas.microsoft.com/office/drawing/2014/main" id="{4C7973F9-6273-164E-E8CB-4AFF3EB7E26A}"/>
              </a:ext>
            </a:extLst>
          </p:cNvPr>
          <p:cNvSpPr/>
          <p:nvPr/>
        </p:nvSpPr>
        <p:spPr>
          <a:xfrm>
            <a:off x="8056365" y="1642192"/>
            <a:ext cx="392239" cy="304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2" descr="Imágenes de Cursor Pixel - Descarga gratuita en Freepik">
            <a:extLst>
              <a:ext uri="{FF2B5EF4-FFF2-40B4-BE49-F238E27FC236}">
                <a16:creationId xmlns:a16="http://schemas.microsoft.com/office/drawing/2014/main" id="{A0E9E80C-732F-30F0-D5DD-7F3D9D4F03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6023674" y="1687838"/>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ágenes de Cursor Pixel - Descarga gratuita en Freepik">
            <a:extLst>
              <a:ext uri="{FF2B5EF4-FFF2-40B4-BE49-F238E27FC236}">
                <a16:creationId xmlns:a16="http://schemas.microsoft.com/office/drawing/2014/main" id="{CBC29792-65BF-F88B-3F46-3B29444B326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10848994" y="2223387"/>
            <a:ext cx="144652" cy="170179"/>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E0D45642-DD86-84D8-17F9-378ED5BD1066}"/>
              </a:ext>
            </a:extLst>
          </p:cNvPr>
          <p:cNvPicPr>
            <a:picLocks noChangeAspect="1"/>
          </p:cNvPicPr>
          <p:nvPr/>
        </p:nvPicPr>
        <p:blipFill rotWithShape="1">
          <a:blip r:embed="rId7"/>
          <a:srcRect b="35704"/>
          <a:stretch/>
        </p:blipFill>
        <p:spPr>
          <a:xfrm>
            <a:off x="1964342" y="3489652"/>
            <a:ext cx="7968406" cy="2881907"/>
          </a:xfrm>
          <a:prstGeom prst="rect">
            <a:avLst/>
          </a:prstGeom>
        </p:spPr>
      </p:pic>
      <p:sp>
        <p:nvSpPr>
          <p:cNvPr id="22" name="CuadroTexto 21">
            <a:extLst>
              <a:ext uri="{FF2B5EF4-FFF2-40B4-BE49-F238E27FC236}">
                <a16:creationId xmlns:a16="http://schemas.microsoft.com/office/drawing/2014/main" id="{3D682D1A-696C-64E7-3873-0A464F9790E4}"/>
              </a:ext>
            </a:extLst>
          </p:cNvPr>
          <p:cNvSpPr txBox="1"/>
          <p:nvPr/>
        </p:nvSpPr>
        <p:spPr>
          <a:xfrm>
            <a:off x="705100" y="698053"/>
            <a:ext cx="3148951" cy="261610"/>
          </a:xfrm>
          <a:prstGeom prst="rect">
            <a:avLst/>
          </a:prstGeom>
          <a:noFill/>
        </p:spPr>
        <p:txBody>
          <a:bodyPr wrap="square" rtlCol="0">
            <a:spAutoFit/>
          </a:bodyPr>
          <a:lstStyle/>
          <a:p>
            <a:r>
              <a:rPr lang="es-ES" sz="1100" dirty="0"/>
              <a:t>Clic para poder cargar el archivo al slicer</a:t>
            </a:r>
          </a:p>
        </p:txBody>
      </p:sp>
      <p:sp>
        <p:nvSpPr>
          <p:cNvPr id="24" name="CuadroTexto 23">
            <a:extLst>
              <a:ext uri="{FF2B5EF4-FFF2-40B4-BE49-F238E27FC236}">
                <a16:creationId xmlns:a16="http://schemas.microsoft.com/office/drawing/2014/main" id="{EF99724F-66DF-72A7-ED9D-A0F3021A7473}"/>
              </a:ext>
            </a:extLst>
          </p:cNvPr>
          <p:cNvSpPr txBox="1"/>
          <p:nvPr/>
        </p:nvSpPr>
        <p:spPr>
          <a:xfrm>
            <a:off x="5547360" y="2810804"/>
            <a:ext cx="6096000" cy="261610"/>
          </a:xfrm>
          <a:prstGeom prst="rect">
            <a:avLst/>
          </a:prstGeom>
          <a:noFill/>
        </p:spPr>
        <p:txBody>
          <a:bodyPr wrap="square">
            <a:spAutoFit/>
          </a:bodyPr>
          <a:lstStyle/>
          <a:p>
            <a:r>
              <a:rPr lang="es-ES" sz="1100" dirty="0"/>
              <a:t>Selecciona el tipo de archivo</a:t>
            </a:r>
          </a:p>
        </p:txBody>
      </p:sp>
      <p:sp>
        <p:nvSpPr>
          <p:cNvPr id="26" name="CuadroTexto 25">
            <a:extLst>
              <a:ext uri="{FF2B5EF4-FFF2-40B4-BE49-F238E27FC236}">
                <a16:creationId xmlns:a16="http://schemas.microsoft.com/office/drawing/2014/main" id="{C4B59B53-50FD-ADBC-E51B-C76E728FDF63}"/>
              </a:ext>
            </a:extLst>
          </p:cNvPr>
          <p:cNvSpPr txBox="1"/>
          <p:nvPr/>
        </p:nvSpPr>
        <p:spPr>
          <a:xfrm>
            <a:off x="8438900" y="501551"/>
            <a:ext cx="6096000" cy="261610"/>
          </a:xfrm>
          <a:prstGeom prst="rect">
            <a:avLst/>
          </a:prstGeom>
          <a:noFill/>
        </p:spPr>
        <p:txBody>
          <a:bodyPr wrap="square">
            <a:spAutoFit/>
          </a:bodyPr>
          <a:lstStyle/>
          <a:p>
            <a:r>
              <a:rPr lang="es-ES" sz="1100" dirty="0"/>
              <a:t>Selecciona la imagen con la que trabajar y clic en ok</a:t>
            </a:r>
          </a:p>
        </p:txBody>
      </p:sp>
      <p:sp>
        <p:nvSpPr>
          <p:cNvPr id="28" name="CuadroTexto 27">
            <a:extLst>
              <a:ext uri="{FF2B5EF4-FFF2-40B4-BE49-F238E27FC236}">
                <a16:creationId xmlns:a16="http://schemas.microsoft.com/office/drawing/2014/main" id="{BDD2CF86-CD0B-74D5-28D8-7E0068B8B1E7}"/>
              </a:ext>
            </a:extLst>
          </p:cNvPr>
          <p:cNvSpPr txBox="1"/>
          <p:nvPr/>
        </p:nvSpPr>
        <p:spPr>
          <a:xfrm>
            <a:off x="5128260" y="3304986"/>
            <a:ext cx="7269480" cy="369332"/>
          </a:xfrm>
          <a:prstGeom prst="rect">
            <a:avLst/>
          </a:prstGeom>
          <a:noFill/>
        </p:spPr>
        <p:txBody>
          <a:bodyPr wrap="square">
            <a:spAutoFit/>
          </a:bodyPr>
          <a:lstStyle/>
          <a:p>
            <a:r>
              <a:rPr lang="es-ES" dirty="0"/>
              <a:t>Imagen carga  en el </a:t>
            </a:r>
            <a:r>
              <a:rPr lang="es-ES" sz="1800" dirty="0"/>
              <a:t> slicer</a:t>
            </a:r>
          </a:p>
        </p:txBody>
      </p:sp>
    </p:spTree>
    <p:extLst>
      <p:ext uri="{BB962C8B-B14F-4D97-AF65-F5344CB8AC3E}">
        <p14:creationId xmlns:p14="http://schemas.microsoft.com/office/powerpoint/2010/main" val="367984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D3F35BD-36E7-8E3D-F2B2-66C57A131BDD}"/>
              </a:ext>
            </a:extLst>
          </p:cNvPr>
          <p:cNvSpPr txBox="1">
            <a:spLocks/>
          </p:cNvSpPr>
          <p:nvPr/>
        </p:nvSpPr>
        <p:spPr>
          <a:xfrm>
            <a:off x="4393341" y="406404"/>
            <a:ext cx="8662219" cy="147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1" dirty="0">
                <a:solidFill>
                  <a:srgbClr val="FF0000"/>
                </a:solidFill>
              </a:rPr>
              <a:t>Segmentación en Slicer</a:t>
            </a:r>
          </a:p>
        </p:txBody>
      </p:sp>
      <p:pic>
        <p:nvPicPr>
          <p:cNvPr id="6" name="Imagen 5">
            <a:extLst>
              <a:ext uri="{FF2B5EF4-FFF2-40B4-BE49-F238E27FC236}">
                <a16:creationId xmlns:a16="http://schemas.microsoft.com/office/drawing/2014/main" id="{F5860F14-FC6A-EC8D-5018-0FB06BC0892D}"/>
              </a:ext>
            </a:extLst>
          </p:cNvPr>
          <p:cNvPicPr>
            <a:picLocks noChangeAspect="1"/>
          </p:cNvPicPr>
          <p:nvPr/>
        </p:nvPicPr>
        <p:blipFill rotWithShape="1">
          <a:blip r:embed="rId3"/>
          <a:srcRect b="25037"/>
          <a:stretch/>
        </p:blipFill>
        <p:spPr>
          <a:xfrm>
            <a:off x="366554" y="959663"/>
            <a:ext cx="4958903" cy="2091004"/>
          </a:xfrm>
          <a:prstGeom prst="rect">
            <a:avLst/>
          </a:prstGeom>
        </p:spPr>
      </p:pic>
      <p:pic>
        <p:nvPicPr>
          <p:cNvPr id="7" name="Picture 2" descr="Imágenes de Cursor Pixel - Descarga gratuita en Freepik">
            <a:extLst>
              <a:ext uri="{FF2B5EF4-FFF2-40B4-BE49-F238E27FC236}">
                <a16:creationId xmlns:a16="http://schemas.microsoft.com/office/drawing/2014/main" id="{2BD08EE6-BE95-C72D-ACA9-649AFFBA70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1411034" y="1466858"/>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D486661-48FB-222E-E154-3AC1BFC4DADF}"/>
              </a:ext>
            </a:extLst>
          </p:cNvPr>
          <p:cNvSpPr txBox="1"/>
          <p:nvPr/>
        </p:nvSpPr>
        <p:spPr>
          <a:xfrm>
            <a:off x="303780" y="759013"/>
            <a:ext cx="4618740" cy="261610"/>
          </a:xfrm>
          <a:prstGeom prst="rect">
            <a:avLst/>
          </a:prstGeom>
          <a:noFill/>
        </p:spPr>
        <p:txBody>
          <a:bodyPr wrap="square" rtlCol="0">
            <a:spAutoFit/>
          </a:bodyPr>
          <a:lstStyle/>
          <a:p>
            <a:r>
              <a:rPr lang="es-ES" sz="1100" b="1" dirty="0"/>
              <a:t>Clic en welcome </a:t>
            </a:r>
            <a:r>
              <a:rPr lang="es-ES" sz="1100" b="1" dirty="0" err="1"/>
              <a:t>to</a:t>
            </a:r>
            <a:r>
              <a:rPr lang="es-ES" sz="1100" b="1" dirty="0"/>
              <a:t> Slicer y seleccionar la opción de segmente editor</a:t>
            </a:r>
          </a:p>
        </p:txBody>
      </p:sp>
      <p:pic>
        <p:nvPicPr>
          <p:cNvPr id="10" name="Imagen 9">
            <a:extLst>
              <a:ext uri="{FF2B5EF4-FFF2-40B4-BE49-F238E27FC236}">
                <a16:creationId xmlns:a16="http://schemas.microsoft.com/office/drawing/2014/main" id="{72218513-E362-CE37-22FC-754296D7CA93}"/>
              </a:ext>
            </a:extLst>
          </p:cNvPr>
          <p:cNvPicPr>
            <a:picLocks noChangeAspect="1"/>
          </p:cNvPicPr>
          <p:nvPr/>
        </p:nvPicPr>
        <p:blipFill rotWithShape="1">
          <a:blip r:embed="rId6"/>
          <a:srcRect b="28692"/>
          <a:stretch/>
        </p:blipFill>
        <p:spPr>
          <a:xfrm>
            <a:off x="6669246" y="942470"/>
            <a:ext cx="5213057" cy="2091004"/>
          </a:xfrm>
          <a:prstGeom prst="rect">
            <a:avLst/>
          </a:prstGeom>
        </p:spPr>
      </p:pic>
      <p:sp>
        <p:nvSpPr>
          <p:cNvPr id="14" name="CuadroTexto 13">
            <a:extLst>
              <a:ext uri="{FF2B5EF4-FFF2-40B4-BE49-F238E27FC236}">
                <a16:creationId xmlns:a16="http://schemas.microsoft.com/office/drawing/2014/main" id="{CC337886-F9CB-94A8-EC3B-67907B57F75B}"/>
              </a:ext>
            </a:extLst>
          </p:cNvPr>
          <p:cNvSpPr txBox="1"/>
          <p:nvPr/>
        </p:nvSpPr>
        <p:spPr>
          <a:xfrm>
            <a:off x="6603208" y="698053"/>
            <a:ext cx="4618740" cy="261610"/>
          </a:xfrm>
          <a:prstGeom prst="rect">
            <a:avLst/>
          </a:prstGeom>
          <a:noFill/>
        </p:spPr>
        <p:txBody>
          <a:bodyPr wrap="square" rtlCol="0">
            <a:spAutoFit/>
          </a:bodyPr>
          <a:lstStyle/>
          <a:p>
            <a:r>
              <a:rPr lang="es-ES" sz="1100" b="1" dirty="0"/>
              <a:t>Se procede a añadir una nueva segmentación </a:t>
            </a:r>
          </a:p>
        </p:txBody>
      </p:sp>
      <p:pic>
        <p:nvPicPr>
          <p:cNvPr id="15" name="Picture 2" descr="Imágenes de Cursor Pixel - Descarga gratuita en Freepik">
            <a:extLst>
              <a:ext uri="{FF2B5EF4-FFF2-40B4-BE49-F238E27FC236}">
                <a16:creationId xmlns:a16="http://schemas.microsoft.com/office/drawing/2014/main" id="{02975924-BDF5-A02C-4EE0-111B20BC7C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4317" b="43079" l="17583" r="42030"/>
                    </a14:imgEffect>
                  </a14:imgLayer>
                </a14:imgProps>
              </a:ext>
              <a:ext uri="{28A0092B-C50C-407E-A947-70E740481C1C}">
                <a14:useLocalDpi xmlns:a14="http://schemas.microsoft.com/office/drawing/2010/main" val="0"/>
              </a:ext>
            </a:extLst>
          </a:blip>
          <a:srcRect l="14527" t="10722" r="54914" b="53326"/>
          <a:stretch/>
        </p:blipFill>
        <p:spPr bwMode="auto">
          <a:xfrm>
            <a:off x="5820474" y="1637037"/>
            <a:ext cx="144652" cy="17017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2AB36883-DD86-89B9-4C7F-E58B45EE04B4}"/>
              </a:ext>
            </a:extLst>
          </p:cNvPr>
          <p:cNvSpPr txBox="1"/>
          <p:nvPr/>
        </p:nvSpPr>
        <p:spPr>
          <a:xfrm>
            <a:off x="366554" y="2957347"/>
            <a:ext cx="4618740" cy="261610"/>
          </a:xfrm>
          <a:prstGeom prst="rect">
            <a:avLst/>
          </a:prstGeom>
          <a:noFill/>
        </p:spPr>
        <p:txBody>
          <a:bodyPr wrap="square" rtlCol="0">
            <a:spAutoFit/>
          </a:bodyPr>
          <a:lstStyle/>
          <a:p>
            <a:r>
              <a:rPr lang="es-ES" sz="1100" b="1" dirty="0"/>
              <a:t>Ahora usamos el método threshold </a:t>
            </a:r>
          </a:p>
        </p:txBody>
      </p:sp>
      <p:sp>
        <p:nvSpPr>
          <p:cNvPr id="19" name="CuadroTexto 18">
            <a:extLst>
              <a:ext uri="{FF2B5EF4-FFF2-40B4-BE49-F238E27FC236}">
                <a16:creationId xmlns:a16="http://schemas.microsoft.com/office/drawing/2014/main" id="{57F272AF-2C18-F719-723D-FB2AD36C004B}"/>
              </a:ext>
            </a:extLst>
          </p:cNvPr>
          <p:cNvSpPr txBox="1"/>
          <p:nvPr/>
        </p:nvSpPr>
        <p:spPr>
          <a:xfrm>
            <a:off x="220932" y="5497489"/>
            <a:ext cx="5453920" cy="600164"/>
          </a:xfrm>
          <a:prstGeom prst="rect">
            <a:avLst/>
          </a:prstGeom>
          <a:noFill/>
        </p:spPr>
        <p:txBody>
          <a:bodyPr wrap="square">
            <a:spAutoFit/>
          </a:bodyPr>
          <a:lstStyle/>
          <a:p>
            <a:r>
              <a:rPr lang="es-ES" sz="1100" dirty="0"/>
              <a:t>El método del Threshold se utiliza en este informe para determinar un rango en el cual la intensidad de los diferentes píxeles de las imágenes se mantenga dentro de un intervalo específico. Esto nos permite diferenciar ciertos tipos de estructuras de otras.</a:t>
            </a:r>
          </a:p>
        </p:txBody>
      </p:sp>
      <p:sp>
        <p:nvSpPr>
          <p:cNvPr id="20" name="Flecha: a la derecha 19">
            <a:extLst>
              <a:ext uri="{FF2B5EF4-FFF2-40B4-BE49-F238E27FC236}">
                <a16:creationId xmlns:a16="http://schemas.microsoft.com/office/drawing/2014/main" id="{E87550C6-F6D2-1457-616D-4CC7AC48646B}"/>
              </a:ext>
            </a:extLst>
          </p:cNvPr>
          <p:cNvSpPr/>
          <p:nvPr/>
        </p:nvSpPr>
        <p:spPr>
          <a:xfrm>
            <a:off x="5547360" y="4008120"/>
            <a:ext cx="548640" cy="441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CA5E8C8-4582-D17C-5C02-153B8ABF4A92}"/>
              </a:ext>
            </a:extLst>
          </p:cNvPr>
          <p:cNvSpPr txBox="1"/>
          <p:nvPr/>
        </p:nvSpPr>
        <p:spPr>
          <a:xfrm>
            <a:off x="6669246" y="5851432"/>
            <a:ext cx="4974114" cy="600164"/>
          </a:xfrm>
          <a:prstGeom prst="rect">
            <a:avLst/>
          </a:prstGeom>
          <a:noFill/>
        </p:spPr>
        <p:txBody>
          <a:bodyPr wrap="square">
            <a:spAutoFit/>
          </a:bodyPr>
          <a:lstStyle/>
          <a:p>
            <a:r>
              <a:rPr lang="es-ES" sz="1100" dirty="0"/>
              <a:t>La función de </a:t>
            </a:r>
            <a:r>
              <a:rPr lang="es-ES" sz="1100" dirty="0" err="1"/>
              <a:t>Scissors</a:t>
            </a:r>
            <a:r>
              <a:rPr lang="es-ES" sz="1100" dirty="0"/>
              <a:t> se utiliza para recortar segmentos en la región especificada, por lo tanto, eliminaremos algunas estructuras que no forman parte del hueso a simple vista.</a:t>
            </a:r>
          </a:p>
        </p:txBody>
      </p:sp>
      <p:sp>
        <p:nvSpPr>
          <p:cNvPr id="23" name="CuadroTexto 22">
            <a:extLst>
              <a:ext uri="{FF2B5EF4-FFF2-40B4-BE49-F238E27FC236}">
                <a16:creationId xmlns:a16="http://schemas.microsoft.com/office/drawing/2014/main" id="{337535B4-322C-2A2C-8039-6451667183B1}"/>
              </a:ext>
            </a:extLst>
          </p:cNvPr>
          <p:cNvSpPr txBox="1"/>
          <p:nvPr/>
        </p:nvSpPr>
        <p:spPr>
          <a:xfrm>
            <a:off x="6669246" y="3128137"/>
            <a:ext cx="4618740" cy="430887"/>
          </a:xfrm>
          <a:prstGeom prst="rect">
            <a:avLst/>
          </a:prstGeom>
          <a:noFill/>
        </p:spPr>
        <p:txBody>
          <a:bodyPr wrap="square" rtlCol="0">
            <a:spAutoFit/>
          </a:bodyPr>
          <a:lstStyle/>
          <a:p>
            <a:r>
              <a:rPr lang="es-ES" sz="1100" b="1" dirty="0"/>
              <a:t>Como se observa en la imagen 3D0,aun se preservan  estructuras que no pertenecen al hueso se procede a utilizar el método </a:t>
            </a:r>
            <a:r>
              <a:rPr lang="es-ES" sz="1100" b="1" dirty="0" err="1"/>
              <a:t>Scissors</a:t>
            </a:r>
            <a:r>
              <a:rPr lang="es-ES" sz="1100" b="1" dirty="0"/>
              <a:t>.</a:t>
            </a:r>
          </a:p>
        </p:txBody>
      </p:sp>
      <p:pic>
        <p:nvPicPr>
          <p:cNvPr id="27" name="Imagen 26">
            <a:extLst>
              <a:ext uri="{FF2B5EF4-FFF2-40B4-BE49-F238E27FC236}">
                <a16:creationId xmlns:a16="http://schemas.microsoft.com/office/drawing/2014/main" id="{12EE8A47-6F08-7F5A-8BE0-9F8D47B88F08}"/>
              </a:ext>
            </a:extLst>
          </p:cNvPr>
          <p:cNvPicPr>
            <a:picLocks noChangeAspect="1"/>
          </p:cNvPicPr>
          <p:nvPr/>
        </p:nvPicPr>
        <p:blipFill rotWithShape="1">
          <a:blip r:embed="rId7"/>
          <a:srcRect r="920" b="37456"/>
          <a:stretch/>
        </p:blipFill>
        <p:spPr>
          <a:xfrm>
            <a:off x="303780" y="3228576"/>
            <a:ext cx="5021677" cy="2091004"/>
          </a:xfrm>
          <a:prstGeom prst="rect">
            <a:avLst/>
          </a:prstGeom>
        </p:spPr>
      </p:pic>
      <p:sp>
        <p:nvSpPr>
          <p:cNvPr id="30" name="Flecha: a la derecha 29">
            <a:extLst>
              <a:ext uri="{FF2B5EF4-FFF2-40B4-BE49-F238E27FC236}">
                <a16:creationId xmlns:a16="http://schemas.microsoft.com/office/drawing/2014/main" id="{3FA8D1FE-FED6-DCC9-1E01-B99B7A1ED83B}"/>
              </a:ext>
            </a:extLst>
          </p:cNvPr>
          <p:cNvSpPr/>
          <p:nvPr/>
        </p:nvSpPr>
        <p:spPr>
          <a:xfrm>
            <a:off x="5618480" y="1722126"/>
            <a:ext cx="548640" cy="4419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31">
            <a:extLst>
              <a:ext uri="{FF2B5EF4-FFF2-40B4-BE49-F238E27FC236}">
                <a16:creationId xmlns:a16="http://schemas.microsoft.com/office/drawing/2014/main" id="{5456A220-6A3A-ECC6-6FDC-C1E89B92619A}"/>
              </a:ext>
            </a:extLst>
          </p:cNvPr>
          <p:cNvPicPr>
            <a:picLocks noChangeAspect="1"/>
          </p:cNvPicPr>
          <p:nvPr/>
        </p:nvPicPr>
        <p:blipFill rotWithShape="1">
          <a:blip r:embed="rId8"/>
          <a:srcRect l="30585" t="9612" r="1099" b="7538"/>
          <a:stretch/>
        </p:blipFill>
        <p:spPr>
          <a:xfrm>
            <a:off x="8904447" y="3894536"/>
            <a:ext cx="2738913" cy="1883631"/>
          </a:xfrm>
          <a:prstGeom prst="rect">
            <a:avLst/>
          </a:prstGeom>
        </p:spPr>
      </p:pic>
      <p:pic>
        <p:nvPicPr>
          <p:cNvPr id="33" name="Imagen 32">
            <a:extLst>
              <a:ext uri="{FF2B5EF4-FFF2-40B4-BE49-F238E27FC236}">
                <a16:creationId xmlns:a16="http://schemas.microsoft.com/office/drawing/2014/main" id="{3B21E40E-65EA-C3A8-5911-EAD40D49AA4B}"/>
              </a:ext>
            </a:extLst>
          </p:cNvPr>
          <p:cNvPicPr>
            <a:picLocks noChangeAspect="1"/>
          </p:cNvPicPr>
          <p:nvPr/>
        </p:nvPicPr>
        <p:blipFill rotWithShape="1">
          <a:blip r:embed="rId9"/>
          <a:srcRect l="29917" t="9216" b="9216"/>
          <a:stretch/>
        </p:blipFill>
        <p:spPr>
          <a:xfrm>
            <a:off x="6764447" y="3894536"/>
            <a:ext cx="2738913" cy="1873931"/>
          </a:xfrm>
          <a:prstGeom prst="rect">
            <a:avLst/>
          </a:prstGeom>
        </p:spPr>
      </p:pic>
      <p:sp>
        <p:nvSpPr>
          <p:cNvPr id="35" name="CuadroTexto 34">
            <a:extLst>
              <a:ext uri="{FF2B5EF4-FFF2-40B4-BE49-F238E27FC236}">
                <a16:creationId xmlns:a16="http://schemas.microsoft.com/office/drawing/2014/main" id="{28068765-C41E-D144-BA51-7E5C5D3411F5}"/>
              </a:ext>
            </a:extLst>
          </p:cNvPr>
          <p:cNvSpPr txBox="1"/>
          <p:nvPr/>
        </p:nvSpPr>
        <p:spPr>
          <a:xfrm>
            <a:off x="6764447" y="3559024"/>
            <a:ext cx="2037902" cy="261610"/>
          </a:xfrm>
          <a:prstGeom prst="rect">
            <a:avLst/>
          </a:prstGeom>
          <a:noFill/>
        </p:spPr>
        <p:txBody>
          <a:bodyPr wrap="square">
            <a:spAutoFit/>
          </a:bodyPr>
          <a:lstStyle/>
          <a:p>
            <a:r>
              <a:rPr lang="es-ES" sz="1100" b="1" dirty="0"/>
              <a:t>método threshold </a:t>
            </a:r>
          </a:p>
        </p:txBody>
      </p:sp>
      <p:sp>
        <p:nvSpPr>
          <p:cNvPr id="36" name="CuadroTexto 35">
            <a:extLst>
              <a:ext uri="{FF2B5EF4-FFF2-40B4-BE49-F238E27FC236}">
                <a16:creationId xmlns:a16="http://schemas.microsoft.com/office/drawing/2014/main" id="{1427028F-2880-0D79-64E1-7FEBD7769697}"/>
              </a:ext>
            </a:extLst>
          </p:cNvPr>
          <p:cNvSpPr txBox="1"/>
          <p:nvPr/>
        </p:nvSpPr>
        <p:spPr>
          <a:xfrm>
            <a:off x="9352182" y="3559024"/>
            <a:ext cx="2037902" cy="261610"/>
          </a:xfrm>
          <a:prstGeom prst="rect">
            <a:avLst/>
          </a:prstGeom>
          <a:noFill/>
        </p:spPr>
        <p:txBody>
          <a:bodyPr wrap="square">
            <a:spAutoFit/>
          </a:bodyPr>
          <a:lstStyle/>
          <a:p>
            <a:r>
              <a:rPr lang="es-ES" sz="1100" b="1" dirty="0"/>
              <a:t>Despues del </a:t>
            </a:r>
            <a:r>
              <a:rPr lang="es-ES" sz="1100" b="1" dirty="0" err="1"/>
              <a:t>Scissors</a:t>
            </a:r>
            <a:r>
              <a:rPr lang="es-ES" sz="1100" b="1" dirty="0"/>
              <a:t> </a:t>
            </a:r>
          </a:p>
        </p:txBody>
      </p:sp>
    </p:spTree>
    <p:extLst>
      <p:ext uri="{BB962C8B-B14F-4D97-AF65-F5344CB8AC3E}">
        <p14:creationId xmlns:p14="http://schemas.microsoft.com/office/powerpoint/2010/main" val="1802784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D3D8FB0-3067-8D91-7D0D-1871F4138DEB}"/>
              </a:ext>
            </a:extLst>
          </p:cNvPr>
          <p:cNvSpPr txBox="1"/>
          <p:nvPr/>
        </p:nvSpPr>
        <p:spPr>
          <a:xfrm>
            <a:off x="203677" y="320784"/>
            <a:ext cx="7670800" cy="261610"/>
          </a:xfrm>
          <a:prstGeom prst="rect">
            <a:avLst/>
          </a:prstGeom>
          <a:noFill/>
        </p:spPr>
        <p:txBody>
          <a:bodyPr wrap="square" rtlCol="0">
            <a:spAutoFit/>
          </a:bodyPr>
          <a:lstStyle/>
          <a:p>
            <a:r>
              <a:rPr lang="es-ES" sz="1100" b="1" dirty="0"/>
              <a:t>Para los pulmones , utilizamos nuevamente el método de Threshold  dando el siguiente imagen</a:t>
            </a:r>
          </a:p>
        </p:txBody>
      </p:sp>
      <p:pic>
        <p:nvPicPr>
          <p:cNvPr id="8" name="Imagen 7">
            <a:extLst>
              <a:ext uri="{FF2B5EF4-FFF2-40B4-BE49-F238E27FC236}">
                <a16:creationId xmlns:a16="http://schemas.microsoft.com/office/drawing/2014/main" id="{4A4DD414-A815-7436-FECB-C5862DA7318E}"/>
              </a:ext>
            </a:extLst>
          </p:cNvPr>
          <p:cNvPicPr>
            <a:picLocks noChangeAspect="1"/>
          </p:cNvPicPr>
          <p:nvPr/>
        </p:nvPicPr>
        <p:blipFill rotWithShape="1">
          <a:blip r:embed="rId2"/>
          <a:srcRect l="-1" r="-129" b="33977"/>
          <a:stretch/>
        </p:blipFill>
        <p:spPr>
          <a:xfrm>
            <a:off x="285435" y="582395"/>
            <a:ext cx="5810565" cy="2485925"/>
          </a:xfrm>
          <a:prstGeom prst="rect">
            <a:avLst/>
          </a:prstGeom>
        </p:spPr>
      </p:pic>
      <p:sp>
        <p:nvSpPr>
          <p:cNvPr id="9" name="Flecha: a la derecha 8">
            <a:extLst>
              <a:ext uri="{FF2B5EF4-FFF2-40B4-BE49-F238E27FC236}">
                <a16:creationId xmlns:a16="http://schemas.microsoft.com/office/drawing/2014/main" id="{A3829C5D-F98E-9DC1-29A0-683C82D9DE2A}"/>
              </a:ext>
            </a:extLst>
          </p:cNvPr>
          <p:cNvSpPr/>
          <p:nvPr/>
        </p:nvSpPr>
        <p:spPr>
          <a:xfrm>
            <a:off x="6200392" y="1758606"/>
            <a:ext cx="413768" cy="3343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32F04DBE-79DA-ABBE-A7EF-FBE5F0EF3760}"/>
              </a:ext>
            </a:extLst>
          </p:cNvPr>
          <p:cNvSpPr txBox="1"/>
          <p:nvPr/>
        </p:nvSpPr>
        <p:spPr>
          <a:xfrm>
            <a:off x="385603" y="3068320"/>
            <a:ext cx="5710397" cy="600164"/>
          </a:xfrm>
          <a:prstGeom prst="rect">
            <a:avLst/>
          </a:prstGeom>
          <a:noFill/>
        </p:spPr>
        <p:txBody>
          <a:bodyPr wrap="square" rtlCol="0">
            <a:spAutoFit/>
          </a:bodyPr>
          <a:lstStyle/>
          <a:p>
            <a:r>
              <a:rPr lang="es-ES" sz="1100" dirty="0"/>
              <a:t>En la imagen en 3D se puede observar claramente que solo con este método no se pueden distinguir los pulmones de otros órganos o elementos que componen la imagen. Por lo tanto, se debe implementar otro proceso o combinarlo con otro .</a:t>
            </a:r>
          </a:p>
        </p:txBody>
      </p:sp>
      <p:sp>
        <p:nvSpPr>
          <p:cNvPr id="12" name="CuadroTexto 11">
            <a:extLst>
              <a:ext uri="{FF2B5EF4-FFF2-40B4-BE49-F238E27FC236}">
                <a16:creationId xmlns:a16="http://schemas.microsoft.com/office/drawing/2014/main" id="{52291C8E-EA03-3A2E-EC55-E8969F037336}"/>
              </a:ext>
            </a:extLst>
          </p:cNvPr>
          <p:cNvSpPr txBox="1"/>
          <p:nvPr/>
        </p:nvSpPr>
        <p:spPr>
          <a:xfrm>
            <a:off x="6763590" y="341427"/>
            <a:ext cx="4918773" cy="769441"/>
          </a:xfrm>
          <a:prstGeom prst="rect">
            <a:avLst/>
          </a:prstGeom>
          <a:noFill/>
        </p:spPr>
        <p:txBody>
          <a:bodyPr wrap="square">
            <a:spAutoFit/>
          </a:bodyPr>
          <a:lstStyle/>
          <a:p>
            <a:r>
              <a:rPr lang="es-ES" sz="1100" b="1" dirty="0"/>
              <a:t>Como el método de Threshold por sí solo no fue suficiente para distinguir los pulmones, implementaremos la función de </a:t>
            </a:r>
            <a:r>
              <a:rPr lang="es-ES" sz="1100" b="1" dirty="0" err="1"/>
              <a:t>islands</a:t>
            </a:r>
            <a:r>
              <a:rPr lang="es-ES" sz="1100" b="1" dirty="0"/>
              <a:t>, considerando que con el método anterior los pulmones se encuentran conectados. Esto arrojó el siguiente resultado.</a:t>
            </a:r>
          </a:p>
        </p:txBody>
      </p:sp>
      <p:sp>
        <p:nvSpPr>
          <p:cNvPr id="14" name="CuadroTexto 13">
            <a:extLst>
              <a:ext uri="{FF2B5EF4-FFF2-40B4-BE49-F238E27FC236}">
                <a16:creationId xmlns:a16="http://schemas.microsoft.com/office/drawing/2014/main" id="{FC6F4A26-7952-8799-2DF9-1CF8FAF3ECFB}"/>
              </a:ext>
            </a:extLst>
          </p:cNvPr>
          <p:cNvSpPr txBox="1"/>
          <p:nvPr/>
        </p:nvSpPr>
        <p:spPr>
          <a:xfrm>
            <a:off x="6930992" y="3887148"/>
            <a:ext cx="4687885" cy="938719"/>
          </a:xfrm>
          <a:prstGeom prst="rect">
            <a:avLst/>
          </a:prstGeom>
          <a:noFill/>
        </p:spPr>
        <p:txBody>
          <a:bodyPr wrap="square">
            <a:spAutoFit/>
          </a:bodyPr>
          <a:lstStyle/>
          <a:p>
            <a:r>
              <a:rPr lang="es-ES" sz="1100" dirty="0"/>
              <a:t>La función </a:t>
            </a:r>
            <a:r>
              <a:rPr lang="es-ES" sz="1100" dirty="0" err="1"/>
              <a:t>Islands</a:t>
            </a:r>
            <a:r>
              <a:rPr lang="es-ES" sz="1100" dirty="0"/>
              <a:t> es una herramienta utilizada para distinguir elementos que están conectados entre sí en una imagen. En nuestro caso, se utilizó para diferenciar los pulmones del resto de elementos que componen la imagen, identificando regiones conectadas de píxeles no vacíos que forman parte de los pulmones y separándolos del resto de la imagen. </a:t>
            </a:r>
          </a:p>
        </p:txBody>
      </p:sp>
      <p:pic>
        <p:nvPicPr>
          <p:cNvPr id="16" name="Imagen 15">
            <a:extLst>
              <a:ext uri="{FF2B5EF4-FFF2-40B4-BE49-F238E27FC236}">
                <a16:creationId xmlns:a16="http://schemas.microsoft.com/office/drawing/2014/main" id="{DAB0B436-7CED-6AD8-2E72-BF1F26290BA9}"/>
              </a:ext>
            </a:extLst>
          </p:cNvPr>
          <p:cNvPicPr>
            <a:picLocks noChangeAspect="1"/>
          </p:cNvPicPr>
          <p:nvPr/>
        </p:nvPicPr>
        <p:blipFill rotWithShape="1">
          <a:blip r:embed="rId3"/>
          <a:srcRect b="35314"/>
          <a:stretch/>
        </p:blipFill>
        <p:spPr>
          <a:xfrm>
            <a:off x="6930992" y="1110868"/>
            <a:ext cx="4564605" cy="2717166"/>
          </a:xfrm>
          <a:prstGeom prst="rect">
            <a:avLst/>
          </a:prstGeom>
        </p:spPr>
      </p:pic>
      <p:pic>
        <p:nvPicPr>
          <p:cNvPr id="18" name="Imagen 17">
            <a:extLst>
              <a:ext uri="{FF2B5EF4-FFF2-40B4-BE49-F238E27FC236}">
                <a16:creationId xmlns:a16="http://schemas.microsoft.com/office/drawing/2014/main" id="{459A498D-2F15-4009-F9F5-8C2E450900D4}"/>
              </a:ext>
            </a:extLst>
          </p:cNvPr>
          <p:cNvPicPr>
            <a:picLocks noChangeAspect="1"/>
          </p:cNvPicPr>
          <p:nvPr/>
        </p:nvPicPr>
        <p:blipFill rotWithShape="1">
          <a:blip r:embed="rId4"/>
          <a:srcRect l="-1" r="105" b="36416"/>
          <a:stretch/>
        </p:blipFill>
        <p:spPr>
          <a:xfrm>
            <a:off x="285435" y="4281192"/>
            <a:ext cx="6135821" cy="2196881"/>
          </a:xfrm>
          <a:prstGeom prst="rect">
            <a:avLst/>
          </a:prstGeom>
        </p:spPr>
      </p:pic>
      <p:sp>
        <p:nvSpPr>
          <p:cNvPr id="19" name="CuadroTexto 18">
            <a:extLst>
              <a:ext uri="{FF2B5EF4-FFF2-40B4-BE49-F238E27FC236}">
                <a16:creationId xmlns:a16="http://schemas.microsoft.com/office/drawing/2014/main" id="{F8872023-E984-B6A1-BCFA-1405BA980EEE}"/>
              </a:ext>
            </a:extLst>
          </p:cNvPr>
          <p:cNvSpPr txBox="1"/>
          <p:nvPr/>
        </p:nvSpPr>
        <p:spPr>
          <a:xfrm>
            <a:off x="285435" y="3934678"/>
            <a:ext cx="7670800" cy="430887"/>
          </a:xfrm>
          <a:prstGeom prst="rect">
            <a:avLst/>
          </a:prstGeom>
          <a:noFill/>
        </p:spPr>
        <p:txBody>
          <a:bodyPr wrap="square" rtlCol="0">
            <a:spAutoFit/>
          </a:bodyPr>
          <a:lstStyle/>
          <a:p>
            <a:r>
              <a:rPr lang="es-ES" sz="1100" b="1" dirty="0"/>
              <a:t>Para los riñones usaremos la función de </a:t>
            </a:r>
            <a:r>
              <a:rPr lang="es-ES" sz="1100" b="1" dirty="0" err="1"/>
              <a:t>paint</a:t>
            </a:r>
            <a:r>
              <a:rPr lang="es-ES" sz="1100" b="1" dirty="0"/>
              <a:t>  </a:t>
            </a:r>
            <a:r>
              <a:rPr lang="es-ES" sz="1100" b="1" dirty="0" err="1"/>
              <a:t>lausaremos</a:t>
            </a:r>
            <a:r>
              <a:rPr lang="es-ES" sz="1100" b="1" dirty="0"/>
              <a:t> para pintar las diferentes  planos con el fin de usar  el método de , utilizamos nuevamente el método de Threshold  dando el siguiente imagen</a:t>
            </a:r>
          </a:p>
        </p:txBody>
      </p:sp>
    </p:spTree>
    <p:extLst>
      <p:ext uri="{BB962C8B-B14F-4D97-AF65-F5344CB8AC3E}">
        <p14:creationId xmlns:p14="http://schemas.microsoft.com/office/powerpoint/2010/main" val="22385493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471</TotalTime>
  <Words>358</Words>
  <Application>Microsoft Office PowerPoint</Application>
  <PresentationFormat>Panorámica</PresentationFormat>
  <Paragraphs>20</Paragraphs>
  <Slides>3</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vt:i4>
      </vt:variant>
    </vt:vector>
  </HeadingPairs>
  <TitlesOfParts>
    <vt:vector size="7" baseType="lpstr">
      <vt:lpstr>Aptos</vt:lpstr>
      <vt:lpstr>Aptos Display</vt:lpstr>
      <vt:lpstr>Arial</vt:lpstr>
      <vt:lpstr>Tema de Office</vt:lpstr>
      <vt:lpstr>Carga de datos en el software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Carga de datos en el software</dc:title>
  <dc:creator>ANDRES FELIPE ASPRILLA MOSQUERA</dc:creator>
  <cp:lastModifiedBy>ANDRES FELIPE ASPRILLA MOSQUERA</cp:lastModifiedBy>
  <cp:revision>1</cp:revision>
  <dcterms:created xsi:type="dcterms:W3CDTF">2024-04-07T18:18:09Z</dcterms:created>
  <dcterms:modified xsi:type="dcterms:W3CDTF">2024-04-08T02:10:08Z</dcterms:modified>
</cp:coreProperties>
</file>